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Roboto Thin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  <p:embeddedFont>
      <p:font typeface="Roboto Light"/>
      <p:regular r:id="rId33"/>
      <p:bold r:id="rId34"/>
      <p:italic r:id="rId35"/>
      <p:boldItalic r:id="rId36"/>
    </p:embeddedFont>
    <p:embeddedFont>
      <p:font typeface="Roboto Serif SemiBold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irQTZ1CJxAUXqhhYVt/4cCorCK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erifSemiBold-boldItalic.fntdata"/><Relationship Id="rId20" Type="http://schemas.openxmlformats.org/officeDocument/2006/relationships/slide" Target="slides/slide16.xml"/><Relationship Id="rId41" Type="http://customschemas.google.com/relationships/presentationmetadata" Target="metadata"/><Relationship Id="rId22" Type="http://schemas.openxmlformats.org/officeDocument/2006/relationships/font" Target="fonts/RobotoThin-bold.fntdata"/><Relationship Id="rId21" Type="http://schemas.openxmlformats.org/officeDocument/2006/relationships/font" Target="fonts/RobotoThin-regular.fntdata"/><Relationship Id="rId24" Type="http://schemas.openxmlformats.org/officeDocument/2006/relationships/font" Target="fonts/RobotoThin-boldItalic.fntdata"/><Relationship Id="rId23" Type="http://schemas.openxmlformats.org/officeDocument/2006/relationships/font" Target="fonts/RobotoThin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Mediu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11" Type="http://schemas.openxmlformats.org/officeDocument/2006/relationships/slide" Target="slides/slide7.xml"/><Relationship Id="rId33" Type="http://schemas.openxmlformats.org/officeDocument/2006/relationships/font" Target="fonts/RobotoLight-regular.fntdata"/><Relationship Id="rId10" Type="http://schemas.openxmlformats.org/officeDocument/2006/relationships/slide" Target="slides/slide6.xml"/><Relationship Id="rId32" Type="http://schemas.openxmlformats.org/officeDocument/2006/relationships/font" Target="fonts/RobotoMedium-boldItalic.fntdata"/><Relationship Id="rId13" Type="http://schemas.openxmlformats.org/officeDocument/2006/relationships/slide" Target="slides/slide9.xml"/><Relationship Id="rId35" Type="http://schemas.openxmlformats.org/officeDocument/2006/relationships/font" Target="fonts/RobotoLight-italic.fntdata"/><Relationship Id="rId12" Type="http://schemas.openxmlformats.org/officeDocument/2006/relationships/slide" Target="slides/slide8.xml"/><Relationship Id="rId34" Type="http://schemas.openxmlformats.org/officeDocument/2006/relationships/font" Target="fonts/RobotoLight-bold.fntdata"/><Relationship Id="rId15" Type="http://schemas.openxmlformats.org/officeDocument/2006/relationships/slide" Target="slides/slide11.xml"/><Relationship Id="rId37" Type="http://schemas.openxmlformats.org/officeDocument/2006/relationships/font" Target="fonts/RobotoSerifSemiBold-regular.fntdata"/><Relationship Id="rId14" Type="http://schemas.openxmlformats.org/officeDocument/2006/relationships/slide" Target="slides/slide10.xml"/><Relationship Id="rId36" Type="http://schemas.openxmlformats.org/officeDocument/2006/relationships/font" Target="fonts/RobotoLight-boldItalic.fntdata"/><Relationship Id="rId17" Type="http://schemas.openxmlformats.org/officeDocument/2006/relationships/slide" Target="slides/slide13.xml"/><Relationship Id="rId39" Type="http://schemas.openxmlformats.org/officeDocument/2006/relationships/font" Target="fonts/RobotoSerifSemiBold-italic.fntdata"/><Relationship Id="rId16" Type="http://schemas.openxmlformats.org/officeDocument/2006/relationships/slide" Target="slides/slide12.xml"/><Relationship Id="rId38" Type="http://schemas.openxmlformats.org/officeDocument/2006/relationships/font" Target="fonts/RobotoSerifSemiBold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When students have arrived, Leaders should introduce themselves and give a brief recap of what InfPALS is. </a:t>
            </a:r>
            <a:endParaRPr/>
          </a:p>
        </p:txBody>
      </p:sp>
      <p:sp>
        <p:nvSpPr>
          <p:cNvPr id="74" name="Google Shape;7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cadf563f2_2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6cadf563f2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cadf563f2_2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cadf563f2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cadf563f2_2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cadf563f2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cadf563f2_2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6cadf563f2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cadf563f2_2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6cadf563f2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cadf563f2_2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6cadf563f2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6cadf563f2_2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6cadf563f2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de9d2f5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" name="Google Shape;79;g27de9d2f5d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de9d2f5d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g27de9d2f5dd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cadf563f2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g36cadf563f2_1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cadf563f2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g36cadf563f2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cadf563f2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cadf563f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de5739d9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g26de5739d96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6cadf563f2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6cadf563f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6"/>
          <p:cNvSpPr txBox="1"/>
          <p:nvPr>
            <p:ph type="ctrTitle"/>
          </p:nvPr>
        </p:nvSpPr>
        <p:spPr>
          <a:xfrm>
            <a:off x="415600" y="992767"/>
            <a:ext cx="7850000" cy="34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erif SemiBold"/>
              <a:buNone/>
              <a:defRPr b="0" sz="6933">
                <a:latin typeface="Roboto Serif SemiBold"/>
                <a:ea typeface="Roboto Serif SemiBold"/>
                <a:cs typeface="Roboto Serif SemiBold"/>
                <a:sym typeface="Roboto Serif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/>
        </p:txBody>
      </p:sp>
      <p:sp>
        <p:nvSpPr>
          <p:cNvPr id="14" name="Google Shape;14;p6"/>
          <p:cNvSpPr txBox="1"/>
          <p:nvPr>
            <p:ph idx="1" type="subTitle"/>
          </p:nvPr>
        </p:nvSpPr>
        <p:spPr>
          <a:xfrm>
            <a:off x="415600" y="4798533"/>
            <a:ext cx="5278800" cy="1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/>
        </p:txBody>
      </p:sp>
      <p:sp>
        <p:nvSpPr>
          <p:cNvPr id="15" name="Google Shape;15;p6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Blank">
  <p:cSld name="Right 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" name="Google Shape;48;p17"/>
          <p:cNvSpPr/>
          <p:nvPr/>
        </p:nvSpPr>
        <p:spPr>
          <a:xfrm rot="5400000">
            <a:off x="-698269" y="4447309"/>
            <a:ext cx="3108960" cy="171242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ne">
  <p:cSld name="Blank Non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18"/>
          <p:cNvSpPr/>
          <p:nvPr/>
        </p:nvSpPr>
        <p:spPr>
          <a:xfrm rot="5400000">
            <a:off x="-698269" y="4447309"/>
            <a:ext cx="3108960" cy="171242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8"/>
          <p:cNvSpPr/>
          <p:nvPr/>
        </p:nvSpPr>
        <p:spPr>
          <a:xfrm rot="5400000">
            <a:off x="8136336" y="2802335"/>
            <a:ext cx="2115081" cy="599624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Photos">
  <p:cSld name="Team Photo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6de5739d96_0_1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56" name="Google Shape;56;g26de5739d96_0_14"/>
          <p:cNvSpPr txBox="1"/>
          <p:nvPr>
            <p:ph idx="2" type="title"/>
          </p:nvPr>
        </p:nvSpPr>
        <p:spPr>
          <a:xfrm>
            <a:off x="1026967" y="3820400"/>
            <a:ext cx="1753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333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57" name="Google Shape;57;g26de5739d96_0_14"/>
          <p:cNvSpPr txBox="1"/>
          <p:nvPr>
            <p:ph idx="3" type="title"/>
          </p:nvPr>
        </p:nvSpPr>
        <p:spPr>
          <a:xfrm>
            <a:off x="1026967" y="4087633"/>
            <a:ext cx="1753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Light"/>
              <a:buNone/>
              <a:defRPr b="0" i="1" sz="1333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58" name="Google Shape;58;g26de5739d96_0_14"/>
          <p:cNvSpPr/>
          <p:nvPr>
            <p:ph idx="4" type="pic"/>
          </p:nvPr>
        </p:nvSpPr>
        <p:spPr>
          <a:xfrm>
            <a:off x="1026967" y="1925600"/>
            <a:ext cx="1753200" cy="17532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26de5739d96_0_14"/>
          <p:cNvSpPr txBox="1"/>
          <p:nvPr>
            <p:ph idx="5" type="title"/>
          </p:nvPr>
        </p:nvSpPr>
        <p:spPr>
          <a:xfrm>
            <a:off x="3763567" y="3820400"/>
            <a:ext cx="1753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333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0" name="Google Shape;60;g26de5739d96_0_14"/>
          <p:cNvSpPr txBox="1"/>
          <p:nvPr>
            <p:ph idx="6" type="title"/>
          </p:nvPr>
        </p:nvSpPr>
        <p:spPr>
          <a:xfrm>
            <a:off x="3763567" y="4087633"/>
            <a:ext cx="1753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Light"/>
              <a:buNone/>
              <a:defRPr b="0" i="1" sz="1333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1" name="Google Shape;61;g26de5739d96_0_14"/>
          <p:cNvSpPr/>
          <p:nvPr>
            <p:ph idx="7" type="pic"/>
          </p:nvPr>
        </p:nvSpPr>
        <p:spPr>
          <a:xfrm>
            <a:off x="3763567" y="1925600"/>
            <a:ext cx="1753200" cy="17532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26de5739d96_0_14"/>
          <p:cNvSpPr txBox="1"/>
          <p:nvPr>
            <p:ph idx="8" type="title"/>
          </p:nvPr>
        </p:nvSpPr>
        <p:spPr>
          <a:xfrm>
            <a:off x="9236767" y="3820400"/>
            <a:ext cx="1753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333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3" name="Google Shape;63;g26de5739d96_0_14"/>
          <p:cNvSpPr txBox="1"/>
          <p:nvPr>
            <p:ph idx="9" type="title"/>
          </p:nvPr>
        </p:nvSpPr>
        <p:spPr>
          <a:xfrm>
            <a:off x="9236767" y="4087633"/>
            <a:ext cx="1753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Light"/>
              <a:buNone/>
              <a:defRPr b="0" i="1" sz="1333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4" name="Google Shape;64;g26de5739d96_0_14"/>
          <p:cNvSpPr/>
          <p:nvPr>
            <p:ph idx="13" type="pic"/>
          </p:nvPr>
        </p:nvSpPr>
        <p:spPr>
          <a:xfrm>
            <a:off x="9236767" y="1925600"/>
            <a:ext cx="1753200" cy="17532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26de5739d96_0_14"/>
          <p:cNvSpPr txBox="1"/>
          <p:nvPr>
            <p:ph idx="14" type="title"/>
          </p:nvPr>
        </p:nvSpPr>
        <p:spPr>
          <a:xfrm>
            <a:off x="6500151" y="3820400"/>
            <a:ext cx="1753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333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6" name="Google Shape;66;g26de5739d96_0_14"/>
          <p:cNvSpPr txBox="1"/>
          <p:nvPr>
            <p:ph idx="15" type="title"/>
          </p:nvPr>
        </p:nvSpPr>
        <p:spPr>
          <a:xfrm>
            <a:off x="6500151" y="4087633"/>
            <a:ext cx="1753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Light"/>
              <a:buNone/>
              <a:defRPr b="0" i="1" sz="1333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7" name="Google Shape;67;g26de5739d96_0_14"/>
          <p:cNvSpPr/>
          <p:nvPr>
            <p:ph idx="16" type="pic"/>
          </p:nvPr>
        </p:nvSpPr>
        <p:spPr>
          <a:xfrm>
            <a:off x="6500167" y="1925600"/>
            <a:ext cx="1753200" cy="17532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26de5739d96_0_14"/>
          <p:cNvSpPr txBox="1"/>
          <p:nvPr>
            <p:ph idx="1" type="body"/>
          </p:nvPr>
        </p:nvSpPr>
        <p:spPr>
          <a:xfrm>
            <a:off x="1026967" y="4437633"/>
            <a:ext cx="17532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g26de5739d96_0_14"/>
          <p:cNvSpPr txBox="1"/>
          <p:nvPr>
            <p:ph idx="17" type="body"/>
          </p:nvPr>
        </p:nvSpPr>
        <p:spPr>
          <a:xfrm>
            <a:off x="3763567" y="4437633"/>
            <a:ext cx="17532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g26de5739d96_0_14"/>
          <p:cNvSpPr txBox="1"/>
          <p:nvPr>
            <p:ph idx="18" type="body"/>
          </p:nvPr>
        </p:nvSpPr>
        <p:spPr>
          <a:xfrm>
            <a:off x="6500167" y="4437633"/>
            <a:ext cx="17532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g26de5739d96_0_14"/>
          <p:cNvSpPr txBox="1"/>
          <p:nvPr>
            <p:ph idx="19" type="body"/>
          </p:nvPr>
        </p:nvSpPr>
        <p:spPr>
          <a:xfrm>
            <a:off x="9236767" y="4437633"/>
            <a:ext cx="17532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Right">
  <p:cSld name="Image Righ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26de5739d96_0_9"/>
          <p:cNvSpPr/>
          <p:nvPr/>
        </p:nvSpPr>
        <p:spPr>
          <a:xfrm>
            <a:off x="6030800" y="5210433"/>
            <a:ext cx="6161100" cy="164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g26de5739d96_0_9"/>
          <p:cNvSpPr txBox="1"/>
          <p:nvPr>
            <p:ph type="title"/>
          </p:nvPr>
        </p:nvSpPr>
        <p:spPr>
          <a:xfrm>
            <a:off x="247067" y="984667"/>
            <a:ext cx="57837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9" name="Google Shape;19;g26de5739d96_0_9"/>
          <p:cNvSpPr/>
          <p:nvPr>
            <p:ph idx="2" type="pic"/>
          </p:nvPr>
        </p:nvSpPr>
        <p:spPr>
          <a:xfrm>
            <a:off x="6173267" y="256567"/>
            <a:ext cx="5402400" cy="6406500"/>
          </a:xfrm>
          <a:prstGeom prst="roundRect">
            <a:avLst>
              <a:gd fmla="val 228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" name="Google Shape;20;g26de5739d96_0_9"/>
          <p:cNvSpPr txBox="1"/>
          <p:nvPr>
            <p:ph idx="1" type="body"/>
          </p:nvPr>
        </p:nvSpPr>
        <p:spPr>
          <a:xfrm>
            <a:off x="247200" y="1664367"/>
            <a:ext cx="5783700" cy="4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600"/>
              <a:buChar char="＞"/>
              <a:defRPr sz="2133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Thin"/>
              <a:buChar char="●"/>
              <a:defRPr sz="1600">
                <a:latin typeface="Roboto Thin"/>
                <a:ea typeface="Roboto Thin"/>
                <a:cs typeface="Roboto Thin"/>
                <a:sym typeface="Roboto Thin"/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Thin"/>
              <a:buChar char="○"/>
              <a:defRPr sz="1600">
                <a:latin typeface="Roboto Thin"/>
                <a:ea typeface="Roboto Thin"/>
                <a:cs typeface="Roboto Thin"/>
                <a:sym typeface="Roboto Thin"/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Thin"/>
              <a:buChar char="■"/>
              <a:defRPr sz="1600">
                <a:latin typeface="Roboto Thin"/>
                <a:ea typeface="Roboto Thin"/>
                <a:cs typeface="Roboto Thin"/>
                <a:sym typeface="Roboto Thin"/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Thin"/>
              <a:buChar char="●"/>
              <a:defRPr sz="1600">
                <a:latin typeface="Roboto Thin"/>
                <a:ea typeface="Roboto Thin"/>
                <a:cs typeface="Roboto Thin"/>
                <a:sym typeface="Roboto Thin"/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Thin"/>
              <a:buChar char="○"/>
              <a:defRPr sz="1600">
                <a:latin typeface="Roboto Thin"/>
                <a:ea typeface="Roboto Thin"/>
                <a:cs typeface="Roboto Thin"/>
                <a:sym typeface="Roboto Thin"/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Thin"/>
              <a:buChar char="■"/>
              <a:defRPr sz="16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Blank">
  <p:cSld name="Left 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10"/>
          <p:cNvSpPr/>
          <p:nvPr/>
        </p:nvSpPr>
        <p:spPr>
          <a:xfrm>
            <a:off x="5419898" y="5145578"/>
            <a:ext cx="6772102" cy="171242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" type="body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400"/>
              <a:buChar char="&gt;"/>
              <a:defRPr sz="1867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■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8" name="Google Shape;28;p11"/>
          <p:cNvSpPr txBox="1"/>
          <p:nvPr>
            <p:ph idx="2" type="body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400"/>
              <a:buChar char="&gt;"/>
              <a:defRPr sz="1867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9" name="Google Shape;29;p11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/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idx="1" type="body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5"/>
          <p:cNvSpPr txBox="1"/>
          <p:nvPr>
            <p:ph type="title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/>
        </p:txBody>
      </p:sp>
      <p:sp>
        <p:nvSpPr>
          <p:cNvPr id="41" name="Google Shape;41;p15"/>
          <p:cNvSpPr txBox="1"/>
          <p:nvPr>
            <p:ph idx="1" type="body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&gt;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253434" y="5661133"/>
            <a:ext cx="5938567" cy="11968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5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" type="body"/>
          </p:nvPr>
        </p:nvSpPr>
        <p:spPr>
          <a:xfrm>
            <a:off x="415600" y="1536633"/>
            <a:ext cx="11361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Medium"/>
              <a:buChar char="●"/>
              <a:defRPr b="0" i="0" sz="1800" u="none" cap="none" strike="noStrike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 Medium"/>
              <a:buChar char="○"/>
              <a:defRPr b="0" i="0" sz="1867" u="none" cap="none" strike="noStrike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Light"/>
              <a:buChar char="■"/>
              <a:defRPr b="0" i="0" sz="1867" u="none" cap="none" strike="noStrike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867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867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867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867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867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867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" name="Google Shape;1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67041" y="94400"/>
            <a:ext cx="2946593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5"/>
          <p:cNvPicPr preferRelativeResize="0"/>
          <p:nvPr/>
        </p:nvPicPr>
        <p:blipFill rotWithShape="1">
          <a:blip r:embed="rId1">
            <a:alphaModFix/>
          </a:blip>
          <a:srcRect b="0" l="0" r="51987" t="0"/>
          <a:stretch/>
        </p:blipFill>
        <p:spPr>
          <a:xfrm rot="5400000">
            <a:off x="-1072150" y="4860118"/>
            <a:ext cx="3070033" cy="92573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hyperlink" Target="mailto:yuvraj.patel@ed.ac.uk" TargetMode="External"/><Relationship Id="rId5" Type="http://schemas.openxmlformats.org/officeDocument/2006/relationships/hyperlink" Target="https://global.ed.ac.uk/study-work-away/study-exchanges/about-study-exchange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lobal.ed.ac.uk/study-work-away/study-exchanges/about-study-exchange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"/>
          <p:cNvSpPr txBox="1"/>
          <p:nvPr>
            <p:ph type="ctrTitle"/>
          </p:nvPr>
        </p:nvSpPr>
        <p:spPr>
          <a:xfrm>
            <a:off x="-86550" y="1726950"/>
            <a:ext cx="12365100" cy="3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erif SemiBold"/>
              <a:buNone/>
            </a:pPr>
            <a:r>
              <a:rPr i="1" lang="en-GB"/>
              <a:t>Studying Abroad &amp; Teaching Roles </a:t>
            </a:r>
            <a:endParaRPr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cadf563f2_2_8"/>
          <p:cNvSpPr txBox="1"/>
          <p:nvPr>
            <p:ph type="title"/>
          </p:nvPr>
        </p:nvSpPr>
        <p:spPr>
          <a:xfrm>
            <a:off x="167100" y="120200"/>
            <a:ext cx="91503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is my exchange coordinator this year?</a:t>
            </a:r>
            <a:endParaRPr/>
          </a:p>
        </p:txBody>
      </p:sp>
      <p:pic>
        <p:nvPicPr>
          <p:cNvPr id="137" name="Google Shape;137;g36cadf563f2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5750" y="2324092"/>
            <a:ext cx="165735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36cadf563f2_2_8"/>
          <p:cNvSpPr txBox="1"/>
          <p:nvPr/>
        </p:nvSpPr>
        <p:spPr>
          <a:xfrm>
            <a:off x="1755800" y="1512850"/>
            <a:ext cx="6210900" cy="43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Mr Yuvraj Patel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Email: </a:t>
            </a:r>
            <a:r>
              <a:rPr b="1" lang="en-GB" sz="1700" u="sng">
                <a:solidFill>
                  <a:schemeClr val="hlink"/>
                </a:solidFill>
                <a:hlinkClick r:id="rId4"/>
              </a:rPr>
              <a:t>yuvraj.patel@ed.ac.uk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chemeClr val="dk1"/>
                </a:solidFill>
              </a:rPr>
              <a:t>Do not</a:t>
            </a:r>
            <a:r>
              <a:rPr b="1" lang="en-GB" sz="1700">
                <a:solidFill>
                  <a:schemeClr val="dk1"/>
                </a:solidFill>
              </a:rPr>
              <a:t> contact him if your query is purely administrative!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First, check the SWAY website (</a:t>
            </a:r>
            <a:r>
              <a:rPr b="1" lang="en-GB" sz="1700" u="sng">
                <a:solidFill>
                  <a:schemeClr val="hlink"/>
                </a:solidFill>
                <a:hlinkClick r:id="rId5"/>
              </a:rPr>
              <a:t>https://global.ed.ac.uk/study-work-away/study-exchanges/about-study-exchanges</a:t>
            </a:r>
            <a:r>
              <a:rPr b="1" lang="en-GB" sz="1700">
                <a:solidFill>
                  <a:schemeClr val="dk1"/>
                </a:solidFill>
              </a:rPr>
              <a:t>)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If you need to </a:t>
            </a:r>
            <a:r>
              <a:rPr b="1" lang="en-GB" sz="1700">
                <a:solidFill>
                  <a:schemeClr val="dk1"/>
                </a:solidFill>
              </a:rPr>
              <a:t>contact someone about an administrative query, email SWAY at: studyabroad@ed.ac.uk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9" name="Google Shape;139;g36cadf563f2_2_8"/>
          <p:cNvSpPr txBox="1"/>
          <p:nvPr/>
        </p:nvSpPr>
        <p:spPr>
          <a:xfrm>
            <a:off x="1449500" y="720050"/>
            <a:ext cx="6823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(T</a:t>
            </a:r>
            <a:r>
              <a:rPr b="1" lang="en-GB" sz="2200">
                <a:solidFill>
                  <a:schemeClr val="dk1"/>
                </a:solidFill>
              </a:rPr>
              <a:t>his year, it might be someone else next year)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cadf563f2_2_22"/>
          <p:cNvSpPr txBox="1"/>
          <p:nvPr>
            <p:ph type="title"/>
          </p:nvPr>
        </p:nvSpPr>
        <p:spPr>
          <a:xfrm>
            <a:off x="415650" y="1147542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Three main benefits of going abroad (in my opinion)</a:t>
            </a:r>
            <a:endParaRPr/>
          </a:p>
        </p:txBody>
      </p:sp>
      <p:sp>
        <p:nvSpPr>
          <p:cNvPr id="145" name="Google Shape;145;g36cadf563f2_2_22"/>
          <p:cNvSpPr txBox="1"/>
          <p:nvPr>
            <p:ph idx="4294967295" type="body"/>
          </p:nvPr>
        </p:nvSpPr>
        <p:spPr>
          <a:xfrm>
            <a:off x="259775" y="2400600"/>
            <a:ext cx="47625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Your study abroad grades don’t count towards your final degree classification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g36cadf563f2_2_22"/>
          <p:cNvSpPr txBox="1"/>
          <p:nvPr>
            <p:ph idx="4294967295" type="body"/>
          </p:nvPr>
        </p:nvSpPr>
        <p:spPr>
          <a:xfrm>
            <a:off x="3714750" y="3868800"/>
            <a:ext cx="47625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You get to experience new cultures and perspectives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g36cadf563f2_2_22"/>
          <p:cNvSpPr txBox="1"/>
          <p:nvPr>
            <p:ph idx="4294967295" type="body"/>
          </p:nvPr>
        </p:nvSpPr>
        <p:spPr>
          <a:xfrm>
            <a:off x="7266725" y="2487150"/>
            <a:ext cx="47625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You pay the same </a:t>
            </a: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tuition</a:t>
            </a: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 fees as in Edinburgh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cadf563f2_2_29"/>
          <p:cNvSpPr txBox="1"/>
          <p:nvPr>
            <p:ph type="title"/>
          </p:nvPr>
        </p:nvSpPr>
        <p:spPr>
          <a:xfrm>
            <a:off x="1658250" y="3047250"/>
            <a:ext cx="8875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/>
              <a:t>Teaching roles</a:t>
            </a:r>
            <a:endParaRPr sz="5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6cadf563f2_2_34"/>
          <p:cNvSpPr txBox="1"/>
          <p:nvPr>
            <p:ph type="title"/>
          </p:nvPr>
        </p:nvSpPr>
        <p:spPr>
          <a:xfrm>
            <a:off x="4007400" y="558751"/>
            <a:ext cx="4177200" cy="8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can you be?</a:t>
            </a:r>
            <a:endParaRPr/>
          </a:p>
        </p:txBody>
      </p:sp>
      <p:sp>
        <p:nvSpPr>
          <p:cNvPr id="158" name="Google Shape;158;g36cadf563f2_2_34"/>
          <p:cNvSpPr txBox="1"/>
          <p:nvPr/>
        </p:nvSpPr>
        <p:spPr>
          <a:xfrm>
            <a:off x="815700" y="1376850"/>
            <a:ext cx="10560600" cy="4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If you’ve done well academically, you can apply to become a </a:t>
            </a:r>
            <a:r>
              <a:rPr b="1" lang="en-GB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lab demonstrator</a:t>
            </a:r>
            <a:r>
              <a:rPr lang="en-GB" sz="18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in your second year.</a:t>
            </a:r>
            <a:endParaRPr sz="18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This opportunity is </a:t>
            </a:r>
            <a:r>
              <a:rPr b="1" lang="en-GB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exclusive for Informatics Students.</a:t>
            </a:r>
            <a:br>
              <a:rPr lang="en-GB" sz="18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br>
              <a:rPr lang="en-GB" sz="18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GB" sz="18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Instructions on how to apply are usually sent by email around June or July.</a:t>
            </a:r>
            <a:endParaRPr sz="18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Apply only after completing your first-year.</a:t>
            </a:r>
            <a:endParaRPr sz="18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Tip: Apply for classes you’ve taken and enjoyed!</a:t>
            </a:r>
            <a:endParaRPr sz="18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cadf563f2_2_4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should I be doing lab demonstrating?</a:t>
            </a:r>
            <a:endParaRPr/>
          </a:p>
        </p:txBody>
      </p:sp>
      <p:sp>
        <p:nvSpPr>
          <p:cNvPr id="164" name="Google Shape;164;g36cadf563f2_2_40"/>
          <p:cNvSpPr txBox="1"/>
          <p:nvPr>
            <p:ph idx="4294967295" type="body"/>
          </p:nvPr>
        </p:nvSpPr>
        <p:spPr>
          <a:xfrm>
            <a:off x="1091050" y="2400600"/>
            <a:ext cx="47625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It's</a:t>
            </a: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 a paid position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g36cadf563f2_2_40"/>
          <p:cNvSpPr txBox="1"/>
          <p:nvPr>
            <p:ph idx="4294967295" type="body"/>
          </p:nvPr>
        </p:nvSpPr>
        <p:spPr>
          <a:xfrm>
            <a:off x="6684750" y="2400600"/>
            <a:ext cx="47625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It looks great on your CV!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g36cadf563f2_2_40"/>
          <p:cNvSpPr txBox="1"/>
          <p:nvPr>
            <p:ph idx="4294967295" type="body"/>
          </p:nvPr>
        </p:nvSpPr>
        <p:spPr>
          <a:xfrm>
            <a:off x="3714700" y="3868800"/>
            <a:ext cx="47625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It is fun to help others and share what you’ve learned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cadf563f2_2_4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ways to get involved</a:t>
            </a:r>
            <a:endParaRPr/>
          </a:p>
        </p:txBody>
      </p:sp>
      <p:sp>
        <p:nvSpPr>
          <p:cNvPr id="172" name="Google Shape;172;g36cadf563f2_2_47"/>
          <p:cNvSpPr txBox="1"/>
          <p:nvPr/>
        </p:nvSpPr>
        <p:spPr>
          <a:xfrm>
            <a:off x="2173500" y="2050475"/>
            <a:ext cx="78450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also apply to become an </a:t>
            </a:r>
            <a:r>
              <a:rPr b="1" lang="en-GB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InfPALS leader!</a:t>
            </a:r>
            <a:endParaRPr b="1" sz="18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g36cadf563f2_2_47"/>
          <p:cNvSpPr txBox="1"/>
          <p:nvPr/>
        </p:nvSpPr>
        <p:spPr>
          <a:xfrm>
            <a:off x="2034850" y="3037600"/>
            <a:ext cx="81222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Recruitment takes place in the second semester, so keep an eye on our Instagram page and posters around campus for updates.</a:t>
            </a:r>
            <a:endParaRPr sz="18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6cadf563f2_2_54"/>
          <p:cNvSpPr txBox="1"/>
          <p:nvPr>
            <p:ph type="title"/>
          </p:nvPr>
        </p:nvSpPr>
        <p:spPr>
          <a:xfrm>
            <a:off x="415650" y="3047242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That’s all! Hope you have a great Tuesday evening!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de9d2f5dd_0_0"/>
          <p:cNvSpPr txBox="1"/>
          <p:nvPr>
            <p:ph type="title"/>
          </p:nvPr>
        </p:nvSpPr>
        <p:spPr>
          <a:xfrm>
            <a:off x="415650" y="8125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3200"/>
              <a:t>Studying Abroad</a:t>
            </a:r>
            <a:endParaRPr sz="3200"/>
          </a:p>
        </p:txBody>
      </p:sp>
      <p:sp>
        <p:nvSpPr>
          <p:cNvPr id="82" name="Google Shape;82;g27de9d2f5dd_0_0"/>
          <p:cNvSpPr txBox="1"/>
          <p:nvPr>
            <p:ph idx="1" type="body"/>
          </p:nvPr>
        </p:nvSpPr>
        <p:spPr>
          <a:xfrm>
            <a:off x="677075" y="2230475"/>
            <a:ext cx="3439500" cy="17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i="1" lang="en-GB"/>
              <a:t>WHAT?</a:t>
            </a:r>
            <a:endParaRPr i="1"/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GB"/>
              <a:t>Studying in a different country for a year.</a:t>
            </a:r>
            <a:endParaRPr/>
          </a:p>
        </p:txBody>
      </p:sp>
      <p:pic>
        <p:nvPicPr>
          <p:cNvPr descr="an airplane is taking off from a runway with a red light on the tail (Provided by Tenor)" id="83" name="Google Shape;83;g27de9d2f5d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0713" y="4902750"/>
            <a:ext cx="3057275" cy="17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27de9d2f5dd_0_0"/>
          <p:cNvSpPr txBox="1"/>
          <p:nvPr>
            <p:ph idx="1" type="body"/>
          </p:nvPr>
        </p:nvSpPr>
        <p:spPr>
          <a:xfrm>
            <a:off x="4376250" y="2214275"/>
            <a:ext cx="34395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i="1" lang="en-GB"/>
              <a:t>WHEN?</a:t>
            </a:r>
            <a:endParaRPr i="1"/>
          </a:p>
          <a:p>
            <a:pPr indent="-338654" lvl="0" marL="609584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lang="en-GB"/>
              <a:t>      </a:t>
            </a:r>
            <a:r>
              <a:rPr lang="en-GB"/>
              <a:t>In your 3rd year.</a:t>
            </a:r>
            <a:endParaRPr/>
          </a:p>
        </p:txBody>
      </p:sp>
      <p:sp>
        <p:nvSpPr>
          <p:cNvPr id="85" name="Google Shape;85;g27de9d2f5dd_0_0"/>
          <p:cNvSpPr txBox="1"/>
          <p:nvPr>
            <p:ph idx="1" type="body"/>
          </p:nvPr>
        </p:nvSpPr>
        <p:spPr>
          <a:xfrm>
            <a:off x="8075425" y="2214275"/>
            <a:ext cx="3811500" cy="16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i="1" lang="en-GB"/>
              <a:t>WHERE?</a:t>
            </a:r>
            <a:endParaRPr i="1"/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GB"/>
              <a:t>We will talk about that later …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de9d2f5dd_0_5"/>
          <p:cNvSpPr txBox="1"/>
          <p:nvPr>
            <p:ph type="title"/>
          </p:nvPr>
        </p:nvSpPr>
        <p:spPr>
          <a:xfrm>
            <a:off x="415650" y="4823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3200"/>
              <a:t>Two Types of Exchanges!</a:t>
            </a:r>
            <a:endParaRPr sz="3200"/>
          </a:p>
        </p:txBody>
      </p:sp>
      <p:sp>
        <p:nvSpPr>
          <p:cNvPr id="91" name="Google Shape;91;g27de9d2f5dd_0_5"/>
          <p:cNvSpPr txBox="1"/>
          <p:nvPr>
            <p:ph idx="1" type="body"/>
          </p:nvPr>
        </p:nvSpPr>
        <p:spPr>
          <a:xfrm>
            <a:off x="1006350" y="1349750"/>
            <a:ext cx="5082300" cy="47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i="1" lang="en-GB" sz="2833"/>
              <a:t>Subject-specific</a:t>
            </a:r>
            <a:endParaRPr i="1" sz="2833"/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GB"/>
              <a:t>Only</a:t>
            </a:r>
            <a:r>
              <a:rPr lang="en-GB"/>
              <a:t> students from the school of Informatics are able to apply.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1C232"/>
                </a:solidFill>
              </a:rPr>
              <a:t>Moderately </a:t>
            </a:r>
            <a:r>
              <a:rPr lang="en-GB">
                <a:solidFill>
                  <a:srgbClr val="F1C232"/>
                </a:solidFill>
              </a:rPr>
              <a:t>Competitive</a:t>
            </a:r>
            <a:br>
              <a:rPr lang="en-GB"/>
            </a:br>
            <a:endParaRPr/>
          </a:p>
        </p:txBody>
      </p:sp>
      <p:sp>
        <p:nvSpPr>
          <p:cNvPr id="92" name="Google Shape;92;g27de9d2f5dd_0_5"/>
          <p:cNvSpPr txBox="1"/>
          <p:nvPr>
            <p:ph idx="1" type="body"/>
          </p:nvPr>
        </p:nvSpPr>
        <p:spPr>
          <a:xfrm>
            <a:off x="6088650" y="1349750"/>
            <a:ext cx="5082300" cy="47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i="1" lang="en-GB" sz="2833"/>
              <a:t>University-wide</a:t>
            </a:r>
            <a:endParaRPr i="1" sz="2833"/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GB"/>
              <a:t>All students on any degree can apply to these.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000"/>
                </a:solidFill>
              </a:rPr>
              <a:t>Highly </a:t>
            </a:r>
            <a:r>
              <a:rPr lang="en-GB">
                <a:solidFill>
                  <a:srgbClr val="CC0000"/>
                </a:solidFill>
              </a:rPr>
              <a:t>Competitive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93" name="Google Shape;93;g27de9d2f5dd_0_5"/>
          <p:cNvSpPr txBox="1"/>
          <p:nvPr/>
        </p:nvSpPr>
        <p:spPr>
          <a:xfrm>
            <a:off x="1174200" y="4112525"/>
            <a:ext cx="98436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Both have slightly different </a:t>
            </a:r>
            <a:r>
              <a:rPr lang="en-GB" sz="21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assessment</a:t>
            </a:r>
            <a:r>
              <a:rPr lang="en-GB" sz="21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processes, we will talk about that later…</a:t>
            </a:r>
            <a:endParaRPr sz="21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4" name="Google Shape;94;g27de9d2f5dd_0_5"/>
          <p:cNvSpPr txBox="1"/>
          <p:nvPr/>
        </p:nvSpPr>
        <p:spPr>
          <a:xfrm>
            <a:off x="1174200" y="5205775"/>
            <a:ext cx="98436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Good news! You can apply to both :)</a:t>
            </a:r>
            <a:endParaRPr sz="21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>
            <p:ph type="title"/>
          </p:nvPr>
        </p:nvSpPr>
        <p:spPr>
          <a:xfrm>
            <a:off x="313000" y="211000"/>
            <a:ext cx="73500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800"/>
              <a:t>Where Can I go ? (University-wide)</a:t>
            </a:r>
            <a:endParaRPr sz="2800"/>
          </a:p>
        </p:txBody>
      </p:sp>
      <p:pic>
        <p:nvPicPr>
          <p:cNvPr id="100" name="Google Shape;10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563" y="1695448"/>
            <a:ext cx="9228874" cy="39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person 's hand with the words `` more '' written below it . (Provided by Tenor)" id="105" name="Google Shape;105;g36cadf563f2_1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75" y="1112963"/>
            <a:ext cx="10984650" cy="463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6cadf563f2_1_28"/>
          <p:cNvSpPr txBox="1"/>
          <p:nvPr>
            <p:ph type="title"/>
          </p:nvPr>
        </p:nvSpPr>
        <p:spPr>
          <a:xfrm>
            <a:off x="313000" y="211000"/>
            <a:ext cx="73500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800"/>
              <a:t>Where Can I go ? (Subject-specific)</a:t>
            </a:r>
            <a:endParaRPr sz="2800"/>
          </a:p>
        </p:txBody>
      </p:sp>
      <p:pic>
        <p:nvPicPr>
          <p:cNvPr id="111" name="Google Shape;111;g36cadf563f2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163" y="1019800"/>
            <a:ext cx="6033680" cy="5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cadf563f2_1_20"/>
          <p:cNvSpPr txBox="1"/>
          <p:nvPr>
            <p:ph type="title"/>
          </p:nvPr>
        </p:nvSpPr>
        <p:spPr>
          <a:xfrm>
            <a:off x="1255650" y="2836350"/>
            <a:ext cx="9680700" cy="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https://global.ed.ac.uk/study-work-away/study-exchanges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de5739d96_0_47"/>
          <p:cNvSpPr txBox="1"/>
          <p:nvPr>
            <p:ph type="title"/>
          </p:nvPr>
        </p:nvSpPr>
        <p:spPr>
          <a:xfrm>
            <a:off x="1991550" y="376625"/>
            <a:ext cx="8208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Application process</a:t>
            </a:r>
            <a:endParaRPr/>
          </a:p>
        </p:txBody>
      </p:sp>
      <p:sp>
        <p:nvSpPr>
          <p:cNvPr id="122" name="Google Shape;122;g26de5739d96_0_47"/>
          <p:cNvSpPr txBox="1"/>
          <p:nvPr/>
        </p:nvSpPr>
        <p:spPr>
          <a:xfrm>
            <a:off x="4351075" y="3237375"/>
            <a:ext cx="47211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3" name="Google Shape;123;g26de5739d96_0_47"/>
          <p:cNvSpPr txBox="1"/>
          <p:nvPr/>
        </p:nvSpPr>
        <p:spPr>
          <a:xfrm>
            <a:off x="2037750" y="1306200"/>
            <a:ext cx="8116500" cy="4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will be applying in semester 1 of your second year.</a:t>
            </a:r>
            <a:endParaRPr sz="18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Applications typically open at the end of October and close in mid-November. (For 2025, applications open on the 29th of October and close on the 12th of November.</a:t>
            </a:r>
            <a:endParaRPr sz="18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Your application is </a:t>
            </a:r>
            <a:r>
              <a:rPr lang="en-GB" sz="18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assessed</a:t>
            </a:r>
            <a:r>
              <a:rPr lang="en-GB" sz="18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in the following way:</a:t>
            </a:r>
            <a:endParaRPr sz="18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50%								50%</a:t>
            </a:r>
            <a:endParaRPr sz="18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                 First-year Grades			          Personal </a:t>
            </a:r>
            <a:r>
              <a:rPr lang="en-GB" sz="18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Statement</a:t>
            </a:r>
            <a:endParaRPr sz="18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School grades - Rubber stamps (Provided by Getty Images)" id="124" name="Google Shape;124;g26de5739d96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700" y="4500685"/>
            <a:ext cx="1936799" cy="1901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ncil with a pink eraser sits next to a piece of paper with lines on it (Provided by Tenor)" id="125" name="Google Shape;125;g26de5739d96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8450" y="4483200"/>
            <a:ext cx="1936799" cy="193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cadf563f2_2_0"/>
          <p:cNvSpPr txBox="1"/>
          <p:nvPr>
            <p:ph type="title"/>
          </p:nvPr>
        </p:nvSpPr>
        <p:spPr>
          <a:xfrm>
            <a:off x="415650" y="1147542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Difference between Subject-specific and University-wide</a:t>
            </a:r>
            <a:endParaRPr/>
          </a:p>
        </p:txBody>
      </p:sp>
      <p:sp>
        <p:nvSpPr>
          <p:cNvPr id="131" name="Google Shape;131;g36cadf563f2_2_0"/>
          <p:cNvSpPr txBox="1"/>
          <p:nvPr>
            <p:ph idx="4294967295" type="body"/>
          </p:nvPr>
        </p:nvSpPr>
        <p:spPr>
          <a:xfrm>
            <a:off x="1213900" y="2435250"/>
            <a:ext cx="9669900" cy="21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For subject-specific exchanges</a:t>
            </a:r>
            <a:r>
              <a:rPr lang="en-GB" sz="2100">
                <a:latin typeface="Roboto"/>
                <a:ea typeface="Roboto"/>
                <a:cs typeface="Roboto"/>
                <a:sym typeface="Roboto"/>
              </a:rPr>
              <a:t>, your personal statement is marked by your exchange coordinator. Grades are calculated </a:t>
            </a:r>
            <a:r>
              <a:rPr lang="en-GB" sz="2100">
                <a:latin typeface="Roboto"/>
                <a:ea typeface="Roboto"/>
                <a:cs typeface="Roboto"/>
                <a:sym typeface="Roboto"/>
              </a:rPr>
              <a:t>using the School of Informatics’ own weighting algorithm rather than a simple average.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For university-wide exchanges</a:t>
            </a:r>
            <a:r>
              <a:rPr lang="en-GB" sz="2100">
                <a:latin typeface="Roboto"/>
                <a:ea typeface="Roboto"/>
                <a:cs typeface="Roboto"/>
                <a:sym typeface="Roboto"/>
              </a:rPr>
              <a:t>, your personal statement is marked by randomly selected students who are also applying for a university-wide exchange.</a:t>
            </a:r>
            <a:endParaRPr sz="2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fPALS">
  <a:themeElements>
    <a:clrScheme name="Simple Light">
      <a:dk1>
        <a:srgbClr val="FFFFFF"/>
      </a:dk1>
      <a:lt1>
        <a:srgbClr val="D5D5D5"/>
      </a:lt1>
      <a:dk2>
        <a:srgbClr val="CCCCCC"/>
      </a:dk2>
      <a:lt2>
        <a:srgbClr val="000000"/>
      </a:lt2>
      <a:accent1>
        <a:srgbClr val="D9534F"/>
      </a:accent1>
      <a:accent2>
        <a:srgbClr val="212121"/>
      </a:accent2>
      <a:accent3>
        <a:srgbClr val="78909C"/>
      </a:accent3>
      <a:accent4>
        <a:srgbClr val="FFC83D"/>
      </a:accent4>
      <a:accent5>
        <a:srgbClr val="325D88"/>
      </a:accent5>
      <a:accent6>
        <a:srgbClr val="E91C51"/>
      </a:accent6>
      <a:hlink>
        <a:srgbClr val="5F528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2023-07-01T11:43:35Z</dcterms:created>
  <dc:creator>Elliot Lister</dc:creator>
</cp:coreProperties>
</file>